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65" r:id="rId1"/>
  </p:sldMasterIdLst>
  <p:notesMasterIdLst>
    <p:notesMasterId r:id="rId12"/>
  </p:notesMasterIdLst>
  <p:sldIdLst>
    <p:sldId id="256" r:id="rId2"/>
    <p:sldId id="265" r:id="rId3"/>
    <p:sldId id="257" r:id="rId4"/>
    <p:sldId id="258" r:id="rId5"/>
    <p:sldId id="259" r:id="rId6"/>
    <p:sldId id="260" r:id="rId7"/>
    <p:sldId id="261" r:id="rId8"/>
    <p:sldId id="262" r:id="rId9"/>
    <p:sldId id="263" r:id="rId10"/>
    <p:sldId id="264" r:id="rId11"/>
  </p:sldIdLst>
  <p:sldSz cx="12192000" cy="6858000"/>
  <p:notesSz cx="6797675" cy="987425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02060"/>
    <a:srgbClr val="00B140"/>
    <a:srgbClr val="222A3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65" d="100"/>
          <a:sy n="65" d="100"/>
        </p:scale>
        <p:origin x="66" y="19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5427"/>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5427"/>
          </a:xfrm>
          <a:prstGeom prst="rect">
            <a:avLst/>
          </a:prstGeom>
        </p:spPr>
        <p:txBody>
          <a:bodyPr vert="horz" lIns="91440" tIns="45720" rIns="91440" bIns="45720" rtlCol="0"/>
          <a:lstStyle>
            <a:lvl1pPr algn="r">
              <a:defRPr sz="1200"/>
            </a:lvl1pPr>
          </a:lstStyle>
          <a:p>
            <a:fld id="{7970BC0B-E58F-4ED1-B007-4906B95A6C6B}" type="datetimeFigureOut">
              <a:rPr lang="en-GB" smtClean="0"/>
              <a:t>03/03/2023</a:t>
            </a:fld>
            <a:endParaRPr lang="en-GB"/>
          </a:p>
        </p:txBody>
      </p:sp>
      <p:sp>
        <p:nvSpPr>
          <p:cNvPr id="4" name="Slide Image Placeholder 3"/>
          <p:cNvSpPr>
            <a:spLocks noGrp="1" noRot="1" noChangeAspect="1"/>
          </p:cNvSpPr>
          <p:nvPr>
            <p:ph type="sldImg" idx="2"/>
          </p:nvPr>
        </p:nvSpPr>
        <p:spPr>
          <a:xfrm>
            <a:off x="436563" y="1233488"/>
            <a:ext cx="5924550" cy="33337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51983"/>
            <a:ext cx="5438140" cy="3887986"/>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378824"/>
            <a:ext cx="2945659" cy="495426"/>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378824"/>
            <a:ext cx="2945659" cy="495426"/>
          </a:xfrm>
          <a:prstGeom prst="rect">
            <a:avLst/>
          </a:prstGeom>
        </p:spPr>
        <p:txBody>
          <a:bodyPr vert="horz" lIns="91440" tIns="45720" rIns="91440" bIns="45720" rtlCol="0" anchor="b"/>
          <a:lstStyle>
            <a:lvl1pPr algn="r">
              <a:defRPr sz="1200"/>
            </a:lvl1pPr>
          </a:lstStyle>
          <a:p>
            <a:fld id="{29B0CF46-4CD7-4D8B-BC79-CEECE44CB6D3}" type="slidenum">
              <a:rPr lang="en-GB" smtClean="0"/>
              <a:t>‹#›</a:t>
            </a:fld>
            <a:endParaRPr lang="en-GB"/>
          </a:p>
        </p:txBody>
      </p:sp>
    </p:spTree>
    <p:extLst>
      <p:ext uri="{BB962C8B-B14F-4D97-AF65-F5344CB8AC3E}">
        <p14:creationId xmlns:p14="http://schemas.microsoft.com/office/powerpoint/2010/main" val="27955549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9B0CF46-4CD7-4D8B-BC79-CEECE44CB6D3}" type="slidenum">
              <a:rPr lang="en-GB" smtClean="0"/>
              <a:t>1</a:t>
            </a:fld>
            <a:endParaRPr lang="en-GB"/>
          </a:p>
        </p:txBody>
      </p:sp>
    </p:spTree>
    <p:extLst>
      <p:ext uri="{BB962C8B-B14F-4D97-AF65-F5344CB8AC3E}">
        <p14:creationId xmlns:p14="http://schemas.microsoft.com/office/powerpoint/2010/main" val="41175785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9B0CF46-4CD7-4D8B-BC79-CEECE44CB6D3}" type="slidenum">
              <a:rPr lang="en-GB" smtClean="0"/>
              <a:t>2</a:t>
            </a:fld>
            <a:endParaRPr lang="en-GB"/>
          </a:p>
        </p:txBody>
      </p:sp>
    </p:spTree>
    <p:extLst>
      <p:ext uri="{BB962C8B-B14F-4D97-AF65-F5344CB8AC3E}">
        <p14:creationId xmlns:p14="http://schemas.microsoft.com/office/powerpoint/2010/main" val="8288147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9B0CF46-4CD7-4D8B-BC79-CEECE44CB6D3}" type="slidenum">
              <a:rPr lang="en-GB" smtClean="0"/>
              <a:t>3</a:t>
            </a:fld>
            <a:endParaRPr lang="en-GB"/>
          </a:p>
        </p:txBody>
      </p:sp>
    </p:spTree>
    <p:extLst>
      <p:ext uri="{BB962C8B-B14F-4D97-AF65-F5344CB8AC3E}">
        <p14:creationId xmlns:p14="http://schemas.microsoft.com/office/powerpoint/2010/main" val="12667286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9B0CF46-4CD7-4D8B-BC79-CEECE44CB6D3}" type="slidenum">
              <a:rPr lang="en-GB" smtClean="0"/>
              <a:t>4</a:t>
            </a:fld>
            <a:endParaRPr lang="en-GB"/>
          </a:p>
        </p:txBody>
      </p:sp>
    </p:spTree>
    <p:extLst>
      <p:ext uri="{BB962C8B-B14F-4D97-AF65-F5344CB8AC3E}">
        <p14:creationId xmlns:p14="http://schemas.microsoft.com/office/powerpoint/2010/main" val="10716464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9B0CF46-4CD7-4D8B-BC79-CEECE44CB6D3}" type="slidenum">
              <a:rPr lang="en-GB" smtClean="0"/>
              <a:t>5</a:t>
            </a:fld>
            <a:endParaRPr lang="en-GB"/>
          </a:p>
        </p:txBody>
      </p:sp>
    </p:spTree>
    <p:extLst>
      <p:ext uri="{BB962C8B-B14F-4D97-AF65-F5344CB8AC3E}">
        <p14:creationId xmlns:p14="http://schemas.microsoft.com/office/powerpoint/2010/main" val="11393098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9B0CF46-4CD7-4D8B-BC79-CEECE44CB6D3}" type="slidenum">
              <a:rPr lang="en-GB" smtClean="0"/>
              <a:t>6</a:t>
            </a:fld>
            <a:endParaRPr lang="en-GB"/>
          </a:p>
        </p:txBody>
      </p:sp>
    </p:spTree>
    <p:extLst>
      <p:ext uri="{BB962C8B-B14F-4D97-AF65-F5344CB8AC3E}">
        <p14:creationId xmlns:p14="http://schemas.microsoft.com/office/powerpoint/2010/main" val="4160280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9B0CF46-4CD7-4D8B-BC79-CEECE44CB6D3}" type="slidenum">
              <a:rPr lang="en-GB" smtClean="0"/>
              <a:t>7</a:t>
            </a:fld>
            <a:endParaRPr lang="en-GB"/>
          </a:p>
        </p:txBody>
      </p:sp>
    </p:spTree>
    <p:extLst>
      <p:ext uri="{BB962C8B-B14F-4D97-AF65-F5344CB8AC3E}">
        <p14:creationId xmlns:p14="http://schemas.microsoft.com/office/powerpoint/2010/main" val="37697594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9B0CF46-4CD7-4D8B-BC79-CEECE44CB6D3}" type="slidenum">
              <a:rPr lang="en-GB" smtClean="0"/>
              <a:t>8</a:t>
            </a:fld>
            <a:endParaRPr lang="en-GB"/>
          </a:p>
        </p:txBody>
      </p:sp>
    </p:spTree>
    <p:extLst>
      <p:ext uri="{BB962C8B-B14F-4D97-AF65-F5344CB8AC3E}">
        <p14:creationId xmlns:p14="http://schemas.microsoft.com/office/powerpoint/2010/main" val="17520096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9B0CF46-4CD7-4D8B-BC79-CEECE44CB6D3}" type="slidenum">
              <a:rPr lang="en-GB" smtClean="0"/>
              <a:t>9</a:t>
            </a:fld>
            <a:endParaRPr lang="en-GB"/>
          </a:p>
        </p:txBody>
      </p:sp>
    </p:spTree>
    <p:extLst>
      <p:ext uri="{BB962C8B-B14F-4D97-AF65-F5344CB8AC3E}">
        <p14:creationId xmlns:p14="http://schemas.microsoft.com/office/powerpoint/2010/main" val="26661211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9B0CF46-4CD7-4D8B-BC79-CEECE44CB6D3}" type="slidenum">
              <a:rPr lang="en-GB" smtClean="0"/>
              <a:t>10</a:t>
            </a:fld>
            <a:endParaRPr lang="en-GB"/>
          </a:p>
        </p:txBody>
      </p:sp>
    </p:spTree>
    <p:extLst>
      <p:ext uri="{BB962C8B-B14F-4D97-AF65-F5344CB8AC3E}">
        <p14:creationId xmlns:p14="http://schemas.microsoft.com/office/powerpoint/2010/main" val="26591603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32954E4-08E9-4C92-B7E7-D12408BBCA0E}" type="datetimeFigureOut">
              <a:rPr lang="en-GB" smtClean="0"/>
              <a:t>03/03/2023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E353B8-16DE-4CF8-BBCE-FEFC67587EF7}" type="slidenum">
              <a:rPr lang="en-GB" smtClean="0"/>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752795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32954E4-08E9-4C92-B7E7-D12408BBCA0E}" type="datetimeFigureOut">
              <a:rPr lang="en-GB" smtClean="0"/>
              <a:t>03/03/2023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E353B8-16DE-4CF8-BBCE-FEFC67587EF7}" type="slidenum">
              <a:rPr lang="en-GB" smtClean="0"/>
              <a:t>‹#›</a:t>
            </a:fld>
            <a:endParaRPr lang="en-GB"/>
          </a:p>
        </p:txBody>
      </p:sp>
    </p:spTree>
    <p:extLst>
      <p:ext uri="{BB962C8B-B14F-4D97-AF65-F5344CB8AC3E}">
        <p14:creationId xmlns:p14="http://schemas.microsoft.com/office/powerpoint/2010/main" val="13450659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32954E4-08E9-4C92-B7E7-D12408BBCA0E}" type="datetimeFigureOut">
              <a:rPr lang="en-GB" smtClean="0"/>
              <a:t>03/03/2023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E353B8-16DE-4CF8-BBCE-FEFC67587EF7}" type="slidenum">
              <a:rPr lang="en-GB" smtClean="0"/>
              <a:t>‹#›</a:t>
            </a:fld>
            <a:endParaRPr lang="en-GB"/>
          </a:p>
        </p:txBody>
      </p:sp>
    </p:spTree>
    <p:extLst>
      <p:ext uri="{BB962C8B-B14F-4D97-AF65-F5344CB8AC3E}">
        <p14:creationId xmlns:p14="http://schemas.microsoft.com/office/powerpoint/2010/main" val="153472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32954E4-08E9-4C92-B7E7-D12408BBCA0E}" type="datetimeFigureOut">
              <a:rPr lang="en-GB" smtClean="0"/>
              <a:t>03/03/2023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E353B8-16DE-4CF8-BBCE-FEFC67587EF7}" type="slidenum">
              <a:rPr lang="en-GB" smtClean="0"/>
              <a:t>‹#›</a:t>
            </a:fld>
            <a:endParaRPr lang="en-GB"/>
          </a:p>
        </p:txBody>
      </p:sp>
    </p:spTree>
    <p:extLst>
      <p:ext uri="{BB962C8B-B14F-4D97-AF65-F5344CB8AC3E}">
        <p14:creationId xmlns:p14="http://schemas.microsoft.com/office/powerpoint/2010/main" val="30161990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32954E4-08E9-4C92-B7E7-D12408BBCA0E}" type="datetimeFigureOut">
              <a:rPr lang="en-GB" smtClean="0"/>
              <a:t>03/03/2023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E353B8-16DE-4CF8-BBCE-FEFC67587EF7}" type="slidenum">
              <a:rPr lang="en-GB" smtClean="0"/>
              <a:t>‹#›</a:t>
            </a:fld>
            <a:endParaRPr lang="en-GB"/>
          </a:p>
        </p:txBody>
      </p:sp>
    </p:spTree>
    <p:extLst>
      <p:ext uri="{BB962C8B-B14F-4D97-AF65-F5344CB8AC3E}">
        <p14:creationId xmlns:p14="http://schemas.microsoft.com/office/powerpoint/2010/main" val="27509404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32954E4-08E9-4C92-B7E7-D12408BBCA0E}" type="datetimeFigureOut">
              <a:rPr lang="en-GB" smtClean="0"/>
              <a:t>03/03/2023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E353B8-16DE-4CF8-BBCE-FEFC67587EF7}" type="slidenum">
              <a:rPr lang="en-GB" smtClean="0"/>
              <a:t>‹#›</a:t>
            </a:fld>
            <a:endParaRPr lang="en-GB"/>
          </a:p>
        </p:txBody>
      </p:sp>
    </p:spTree>
    <p:extLst>
      <p:ext uri="{BB962C8B-B14F-4D97-AF65-F5344CB8AC3E}">
        <p14:creationId xmlns:p14="http://schemas.microsoft.com/office/powerpoint/2010/main" val="36155130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2954E4-08E9-4C92-B7E7-D12408BBCA0E}" type="datetimeFigureOut">
              <a:rPr lang="en-GB" smtClean="0"/>
              <a:t>03/03/2023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E353B8-16DE-4CF8-BBCE-FEFC67587EF7}" type="slidenum">
              <a:rPr lang="en-GB" smtClean="0"/>
              <a:t>‹#›</a:t>
            </a:fld>
            <a:endParaRPr lang="en-GB"/>
          </a:p>
        </p:txBody>
      </p:sp>
    </p:spTree>
    <p:extLst>
      <p:ext uri="{BB962C8B-B14F-4D97-AF65-F5344CB8AC3E}">
        <p14:creationId xmlns:p14="http://schemas.microsoft.com/office/powerpoint/2010/main" val="21491311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32954E4-08E9-4C92-B7E7-D12408BBCA0E}" type="datetimeFigureOut">
              <a:rPr lang="en-GB" smtClean="0"/>
              <a:t>03/03/2023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E353B8-16DE-4CF8-BBCE-FEFC67587EF7}" type="slidenum">
              <a:rPr lang="en-GB" smtClean="0"/>
              <a:t>‹#›</a:t>
            </a:fld>
            <a:endParaRPr lang="en-GB"/>
          </a:p>
        </p:txBody>
      </p:sp>
    </p:spTree>
    <p:extLst>
      <p:ext uri="{BB962C8B-B14F-4D97-AF65-F5344CB8AC3E}">
        <p14:creationId xmlns:p14="http://schemas.microsoft.com/office/powerpoint/2010/main" val="18566927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32954E4-08E9-4C92-B7E7-D12408BBCA0E}" type="datetimeFigureOut">
              <a:rPr lang="en-GB" smtClean="0"/>
              <a:t>03/03/2023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E353B8-16DE-4CF8-BBCE-FEFC67587EF7}" type="slidenum">
              <a:rPr lang="en-GB" smtClean="0"/>
              <a:t>‹#›</a:t>
            </a:fld>
            <a:endParaRPr lang="en-GB"/>
          </a:p>
        </p:txBody>
      </p:sp>
    </p:spTree>
    <p:extLst>
      <p:ext uri="{BB962C8B-B14F-4D97-AF65-F5344CB8AC3E}">
        <p14:creationId xmlns:p14="http://schemas.microsoft.com/office/powerpoint/2010/main" val="3234631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Date Placeholder 2"/>
          <p:cNvSpPr>
            <a:spLocks noGrp="1"/>
          </p:cNvSpPr>
          <p:nvPr>
            <p:ph type="dt" sz="half" idx="10"/>
          </p:nvPr>
        </p:nvSpPr>
        <p:spPr/>
        <p:txBody>
          <a:bodyPr/>
          <a:lstStyle/>
          <a:p>
            <a:fld id="{932954E4-08E9-4C92-B7E7-D12408BBCA0E}" type="datetimeFigureOut">
              <a:rPr lang="en-GB" smtClean="0"/>
              <a:t>03/03/2023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E353B8-16DE-4CF8-BBCE-FEFC67587EF7}" type="slidenum">
              <a:rPr lang="en-GB" smtClean="0"/>
              <a:t>‹#›</a:t>
            </a:fld>
            <a:endParaRPr lang="en-GB"/>
          </a:p>
        </p:txBody>
      </p:sp>
    </p:spTree>
    <p:extLst>
      <p:ext uri="{BB962C8B-B14F-4D97-AF65-F5344CB8AC3E}">
        <p14:creationId xmlns:p14="http://schemas.microsoft.com/office/powerpoint/2010/main" val="7297166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32954E4-08E9-4C92-B7E7-D12408BBCA0E}" type="datetimeFigureOut">
              <a:rPr lang="en-GB" smtClean="0"/>
              <a:t>03/03/2023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E353B8-16DE-4CF8-BBCE-FEFC67587EF7}" type="slidenum">
              <a:rPr lang="en-GB" smtClean="0"/>
              <a:t>‹#›</a:t>
            </a:fld>
            <a:endParaRPr lang="en-GB"/>
          </a:p>
        </p:txBody>
      </p:sp>
    </p:spTree>
    <p:extLst>
      <p:ext uri="{BB962C8B-B14F-4D97-AF65-F5344CB8AC3E}">
        <p14:creationId xmlns:p14="http://schemas.microsoft.com/office/powerpoint/2010/main" val="40770019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32954E4-08E9-4C92-B7E7-D12408BBCA0E}" type="datetimeFigureOut">
              <a:rPr lang="en-GB" smtClean="0"/>
              <a:t>03/03/2023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E353B8-16DE-4CF8-BBCE-FEFC67587EF7}" type="slidenum">
              <a:rPr lang="en-GB" smtClean="0"/>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1183857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32954E4-08E9-4C92-B7E7-D12408BBCA0E}" type="datetimeFigureOut">
              <a:rPr lang="en-GB" smtClean="0"/>
              <a:t>03/03/2023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E353B8-16DE-4CF8-BBCE-FEFC67587EF7}" type="slidenum">
              <a:rPr lang="en-GB" smtClean="0"/>
              <a:t>‹#›</a:t>
            </a:fld>
            <a:endParaRPr lang="en-GB"/>
          </a:p>
        </p:txBody>
      </p:sp>
    </p:spTree>
    <p:extLst>
      <p:ext uri="{BB962C8B-B14F-4D97-AF65-F5344CB8AC3E}">
        <p14:creationId xmlns:p14="http://schemas.microsoft.com/office/powerpoint/2010/main" val="40761414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32954E4-08E9-4C92-B7E7-D12408BBCA0E}" type="datetimeFigureOut">
              <a:rPr lang="en-GB" smtClean="0"/>
              <a:t>03/03/2023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E353B8-16DE-4CF8-BBCE-FEFC67587EF7}" type="slidenum">
              <a:rPr lang="en-GB" smtClean="0"/>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012383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32954E4-08E9-4C92-B7E7-D12408BBCA0E}" type="datetimeFigureOut">
              <a:rPr lang="en-GB" smtClean="0"/>
              <a:t>03/03/2023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E353B8-16DE-4CF8-BBCE-FEFC67587EF7}" type="slidenum">
              <a:rPr lang="en-GB" smtClean="0"/>
              <a:t>‹#›</a:t>
            </a:fld>
            <a:endParaRPr lang="en-GB"/>
          </a:p>
        </p:txBody>
      </p:sp>
    </p:spTree>
    <p:extLst>
      <p:ext uri="{BB962C8B-B14F-4D97-AF65-F5344CB8AC3E}">
        <p14:creationId xmlns:p14="http://schemas.microsoft.com/office/powerpoint/2010/main" val="36578007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32954E4-08E9-4C92-B7E7-D12408BBCA0E}" type="datetimeFigureOut">
              <a:rPr lang="en-GB" smtClean="0"/>
              <a:t>03/03/2023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E353B8-16DE-4CF8-BBCE-FEFC67587EF7}" type="slidenum">
              <a:rPr lang="en-GB" smtClean="0"/>
              <a:t>‹#›</a:t>
            </a:fld>
            <a:endParaRPr lang="en-GB"/>
          </a:p>
        </p:txBody>
      </p:sp>
    </p:spTree>
    <p:extLst>
      <p:ext uri="{BB962C8B-B14F-4D97-AF65-F5344CB8AC3E}">
        <p14:creationId xmlns:p14="http://schemas.microsoft.com/office/powerpoint/2010/main" val="16940425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32954E4-08E9-4C92-B7E7-D12408BBCA0E}" type="datetimeFigureOut">
              <a:rPr lang="en-GB" smtClean="0"/>
              <a:t>03/03/2023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E353B8-16DE-4CF8-BBCE-FEFC67587EF7}" type="slidenum">
              <a:rPr lang="en-GB" smtClean="0"/>
              <a:t>‹#›</a:t>
            </a:fld>
            <a:endParaRPr lang="en-GB"/>
          </a:p>
        </p:txBody>
      </p:sp>
    </p:spTree>
    <p:extLst>
      <p:ext uri="{BB962C8B-B14F-4D97-AF65-F5344CB8AC3E}">
        <p14:creationId xmlns:p14="http://schemas.microsoft.com/office/powerpoint/2010/main" val="19524783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932954E4-08E9-4C92-B7E7-D12408BBCA0E}" type="datetimeFigureOut">
              <a:rPr lang="en-GB" smtClean="0"/>
              <a:t>03/03/2023</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9CE353B8-16DE-4CF8-BBCE-FEFC67587EF7}" type="slidenum">
              <a:rPr lang="en-GB" smtClean="0"/>
              <a:t>‹#›</a:t>
            </a:fld>
            <a:endParaRPr lang="en-GB"/>
          </a:p>
        </p:txBody>
      </p:sp>
    </p:spTree>
    <p:extLst>
      <p:ext uri="{BB962C8B-B14F-4D97-AF65-F5344CB8AC3E}">
        <p14:creationId xmlns:p14="http://schemas.microsoft.com/office/powerpoint/2010/main" val="3799740597"/>
      </p:ext>
    </p:extLst>
  </p:cSld>
  <p:clrMap bg1="dk1" tx1="lt1" bg2="dk2" tx2="lt2" accent1="accent1" accent2="accent2" accent3="accent3" accent4="accent4" accent5="accent5" accent6="accent6" hlink="hlink" folHlink="folHlink"/>
  <p:sldLayoutIdLst>
    <p:sldLayoutId id="2147483966" r:id="rId1"/>
    <p:sldLayoutId id="2147483967" r:id="rId2"/>
    <p:sldLayoutId id="2147483968" r:id="rId3"/>
    <p:sldLayoutId id="2147483969" r:id="rId4"/>
    <p:sldLayoutId id="2147483970" r:id="rId5"/>
    <p:sldLayoutId id="2147483971" r:id="rId6"/>
    <p:sldLayoutId id="2147483972" r:id="rId7"/>
    <p:sldLayoutId id="2147483973" r:id="rId8"/>
    <p:sldLayoutId id="2147483974" r:id="rId9"/>
    <p:sldLayoutId id="2147483975" r:id="rId10"/>
    <p:sldLayoutId id="2147483976" r:id="rId11"/>
    <p:sldLayoutId id="2147483977" r:id="rId12"/>
    <p:sldLayoutId id="2147483978" r:id="rId13"/>
    <p:sldLayoutId id="2147483979" r:id="rId14"/>
    <p:sldLayoutId id="2147483980" r:id="rId15"/>
    <p:sldLayoutId id="2147483981" r:id="rId16"/>
    <p:sldLayoutId id="2147483982"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jpeg"/></Relationships>
</file>

<file path=ppt/slides/_rels/slide2.xml.rels><?xml version="1.0" encoding="UTF-8" standalone="yes"?>
<Relationships xmlns="http://schemas.openxmlformats.org/package/2006/relationships"><Relationship Id="rId8" Type="http://schemas.openxmlformats.org/officeDocument/2006/relationships/slide" Target="slide8.xml"/><Relationship Id="rId3" Type="http://schemas.openxmlformats.org/officeDocument/2006/relationships/slide" Target="slide3.xml"/><Relationship Id="rId7" Type="http://schemas.openxmlformats.org/officeDocument/2006/relationships/slide" Target="slide7.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slide" Target="slide6.xml"/><Relationship Id="rId5" Type="http://schemas.openxmlformats.org/officeDocument/2006/relationships/slide" Target="slide5.xml"/><Relationship Id="rId10" Type="http://schemas.openxmlformats.org/officeDocument/2006/relationships/slide" Target="slide10.xml"/><Relationship Id="rId4" Type="http://schemas.openxmlformats.org/officeDocument/2006/relationships/slide" Target="slide4.xml"/><Relationship Id="rId9" Type="http://schemas.openxmlformats.org/officeDocument/2006/relationships/slide" Target="slide9.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slide" Target="slide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slide" Target="slide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slide" Target="slide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slide" Target="slide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slide" Target="slide2.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slide" Target="slide2.xml"/></Relationships>
</file>

<file path=ppt/slides/_rels/slide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slide" Target="slide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641" y="118145"/>
            <a:ext cx="12199760" cy="1513490"/>
          </a:xfrm>
        </p:spPr>
        <p:txBody>
          <a:bodyPr>
            <a:noAutofit/>
          </a:bodyPr>
          <a:lstStyle/>
          <a:p>
            <a:r>
              <a:rPr lang="en-GB" sz="9600" dirty="0" smtClean="0">
                <a:latin typeface="Algerian" panose="04020705040A02060702" pitchFamily="82" charset="0"/>
              </a:rPr>
              <a:t>Our</a:t>
            </a:r>
            <a:r>
              <a:rPr lang="en-GB" sz="9600" dirty="0" smtClean="0">
                <a:latin typeface="Algerian" panose="04020705040A02060702" pitchFamily="82" charset="0"/>
              </a:rPr>
              <a:t> </a:t>
            </a:r>
            <a:r>
              <a:rPr lang="en-GB" sz="9600" dirty="0" smtClean="0">
                <a:latin typeface="Algerian" panose="04020705040A02060702" pitchFamily="82" charset="0"/>
              </a:rPr>
              <a:t>welsh symbols</a:t>
            </a:r>
            <a:endParaRPr lang="en-GB" sz="9600" dirty="0">
              <a:latin typeface="Algerian" panose="04020705040A02060702" pitchFamily="82" charset="0"/>
            </a:endParaRPr>
          </a:p>
        </p:txBody>
      </p:sp>
      <p:pic>
        <p:nvPicPr>
          <p:cNvPr id="4" name="Picture 2" descr="Flag of Wales - Wikipedi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56670" y="4271534"/>
            <a:ext cx="2285171" cy="137110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4"/>
          <a:stretch>
            <a:fillRect/>
          </a:stretch>
        </p:blipFill>
        <p:spPr>
          <a:xfrm>
            <a:off x="492469" y="1418897"/>
            <a:ext cx="3228998" cy="2936192"/>
          </a:xfrm>
          <a:prstGeom prst="rect">
            <a:avLst/>
          </a:prstGeom>
        </p:spPr>
      </p:pic>
      <p:pic>
        <p:nvPicPr>
          <p:cNvPr id="6" name="Picture 5"/>
          <p:cNvPicPr>
            <a:picLocks noChangeAspect="1"/>
          </p:cNvPicPr>
          <p:nvPr/>
        </p:nvPicPr>
        <p:blipFill>
          <a:blip r:embed="rId5"/>
          <a:stretch>
            <a:fillRect/>
          </a:stretch>
        </p:blipFill>
        <p:spPr>
          <a:xfrm>
            <a:off x="8161361" y="1444164"/>
            <a:ext cx="2715706" cy="1692535"/>
          </a:xfrm>
          <a:prstGeom prst="rect">
            <a:avLst/>
          </a:prstGeom>
        </p:spPr>
      </p:pic>
      <p:pic>
        <p:nvPicPr>
          <p:cNvPr id="7" name="Picture 2" descr="HSBC branch staff learning Welsh | The Independent"/>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565384" y="1801505"/>
            <a:ext cx="2311700" cy="170905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a:blip r:embed="rId7"/>
          <a:stretch>
            <a:fillRect/>
          </a:stretch>
        </p:blipFill>
        <p:spPr>
          <a:xfrm>
            <a:off x="353918" y="4694830"/>
            <a:ext cx="1323971" cy="1989574"/>
          </a:xfrm>
          <a:prstGeom prst="rect">
            <a:avLst/>
          </a:prstGeom>
        </p:spPr>
      </p:pic>
      <p:pic>
        <p:nvPicPr>
          <p:cNvPr id="9" name="Picture 2" descr="London Welsh Male Voice Choir rehearsal | Wales Week London"/>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576914" y="4062069"/>
            <a:ext cx="2398885" cy="150362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Welsh harp hi-res stock photography and images - Alamy"/>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213092" y="3939370"/>
            <a:ext cx="1568992" cy="252127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p:cNvPicPr>
            <a:picLocks noChangeAspect="1"/>
          </p:cNvPicPr>
          <p:nvPr/>
        </p:nvPicPr>
        <p:blipFill>
          <a:blip r:embed="rId10"/>
          <a:stretch>
            <a:fillRect/>
          </a:stretch>
        </p:blipFill>
        <p:spPr>
          <a:xfrm>
            <a:off x="2314783" y="4592413"/>
            <a:ext cx="1625237" cy="1954374"/>
          </a:xfrm>
          <a:prstGeom prst="rect">
            <a:avLst/>
          </a:prstGeom>
        </p:spPr>
      </p:pic>
    </p:spTree>
    <p:extLst>
      <p:ext uri="{BB962C8B-B14F-4D97-AF65-F5344CB8AC3E}">
        <p14:creationId xmlns:p14="http://schemas.microsoft.com/office/powerpoint/2010/main" val="2580135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fill="hold"/>
                                        <p:tgtEl>
                                          <p:spTgt spid="4"/>
                                        </p:tgtEl>
                                        <p:attrNameLst>
                                          <p:attrName>ppt_x</p:attrName>
                                        </p:attrNameLst>
                                      </p:cBhvr>
                                      <p:tavLst>
                                        <p:tav tm="0">
                                          <p:val>
                                            <p:strVal val="#ppt_x"/>
                                          </p:val>
                                        </p:tav>
                                        <p:tav tm="100000">
                                          <p:val>
                                            <p:strVal val="#ppt_x"/>
                                          </p:val>
                                        </p:tav>
                                      </p:tavLst>
                                    </p:anim>
                                    <p:anim calcmode="lin" valueType="num">
                                      <p:cBhvr additive="base">
                                        <p:cTn id="3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500" fill="hold"/>
                                        <p:tgtEl>
                                          <p:spTgt spid="6"/>
                                        </p:tgtEl>
                                        <p:attrNameLst>
                                          <p:attrName>ppt_x</p:attrName>
                                        </p:attrNameLst>
                                      </p:cBhvr>
                                      <p:tavLst>
                                        <p:tav tm="0">
                                          <p:val>
                                            <p:strVal val="#ppt_x"/>
                                          </p:val>
                                        </p:tav>
                                        <p:tav tm="100000">
                                          <p:val>
                                            <p:strVal val="#ppt_x"/>
                                          </p:val>
                                        </p:tav>
                                      </p:tavLst>
                                    </p:anim>
                                    <p:anim calcmode="lin" valueType="num">
                                      <p:cBhvr additive="base">
                                        <p:cTn id="4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
                                        </p:tgtEl>
                                        <p:attrNameLst>
                                          <p:attrName>style.visibility</p:attrName>
                                        </p:attrNameLst>
                                      </p:cBhvr>
                                      <p:to>
                                        <p:strVal val="visible"/>
                                      </p:to>
                                    </p:set>
                                    <p:anim calcmode="lin" valueType="num">
                                      <p:cBhvr additive="base">
                                        <p:cTn id="49" dur="500" fill="hold"/>
                                        <p:tgtEl>
                                          <p:spTgt spid="2"/>
                                        </p:tgtEl>
                                        <p:attrNameLst>
                                          <p:attrName>ppt_x</p:attrName>
                                        </p:attrNameLst>
                                      </p:cBhvr>
                                      <p:tavLst>
                                        <p:tav tm="0">
                                          <p:val>
                                            <p:strVal val="#ppt_x"/>
                                          </p:val>
                                        </p:tav>
                                        <p:tav tm="100000">
                                          <p:val>
                                            <p:strVal val="#ppt_x"/>
                                          </p:val>
                                        </p:tav>
                                      </p:tavLst>
                                    </p:anim>
                                    <p:anim calcmode="lin" valueType="num">
                                      <p:cBhvr additive="base">
                                        <p:cTn id="5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85750" y="131683"/>
            <a:ext cx="6730856" cy="6278642"/>
          </a:xfrm>
          <a:prstGeom prst="rect">
            <a:avLst/>
          </a:prstGeom>
        </p:spPr>
        <p:txBody>
          <a:bodyPr wrap="square">
            <a:spAutoFit/>
          </a:bodyPr>
          <a:lstStyle/>
          <a:p>
            <a:r>
              <a:rPr lang="en-GB" sz="4800" b="1" dirty="0">
                <a:solidFill>
                  <a:srgbClr val="92D050"/>
                </a:solidFill>
                <a:latin typeface="Algerian" panose="04020705040A02060702" pitchFamily="82" charset="0"/>
                <a:hlinkClick r:id="rId3" action="ppaction://hlinksldjump"/>
              </a:rPr>
              <a:t>Ddraig </a:t>
            </a:r>
            <a:r>
              <a:rPr lang="en-GB" sz="4800" b="1" dirty="0" smtClean="0">
                <a:solidFill>
                  <a:srgbClr val="92D050"/>
                </a:solidFill>
                <a:latin typeface="Algerian" panose="04020705040A02060702" pitchFamily="82" charset="0"/>
                <a:hlinkClick r:id="rId3" action="ppaction://hlinksldjump"/>
              </a:rPr>
              <a:t>goch</a:t>
            </a:r>
            <a:endParaRPr lang="en-GB" sz="4800" b="1" dirty="0" smtClean="0">
              <a:solidFill>
                <a:srgbClr val="92D050"/>
              </a:solidFill>
              <a:latin typeface="Algerian" panose="04020705040A02060702" pitchFamily="82" charset="0"/>
            </a:endParaRPr>
          </a:p>
          <a:p>
            <a:r>
              <a:rPr lang="en-GB" sz="4800" b="1" dirty="0">
                <a:solidFill>
                  <a:srgbClr val="92D050"/>
                </a:solidFill>
                <a:latin typeface="Algerian" panose="04020705040A02060702" pitchFamily="82" charset="0"/>
                <a:hlinkClick r:id="rId4" action="ppaction://hlinksldjump"/>
              </a:rPr>
              <a:t>The </a:t>
            </a:r>
            <a:r>
              <a:rPr lang="en-GB" sz="4800" b="1" dirty="0" smtClean="0">
                <a:solidFill>
                  <a:srgbClr val="92D050"/>
                </a:solidFill>
                <a:latin typeface="Algerian" panose="04020705040A02060702" pitchFamily="82" charset="0"/>
                <a:hlinkClick r:id="rId4" action="ppaction://hlinksldjump"/>
              </a:rPr>
              <a:t>daffodil</a:t>
            </a:r>
            <a:endParaRPr lang="en-GB" sz="4800" b="1" dirty="0" smtClean="0">
              <a:solidFill>
                <a:srgbClr val="92D050"/>
              </a:solidFill>
              <a:latin typeface="Algerian" panose="04020705040A02060702" pitchFamily="82" charset="0"/>
            </a:endParaRPr>
          </a:p>
          <a:p>
            <a:r>
              <a:rPr lang="en-GB" sz="4800" b="1" dirty="0">
                <a:solidFill>
                  <a:srgbClr val="92D050"/>
                </a:solidFill>
                <a:latin typeface="Algerian" panose="04020705040A02060702" pitchFamily="82" charset="0"/>
                <a:hlinkClick r:id="rId5" action="ppaction://hlinksldjump"/>
              </a:rPr>
              <a:t>The </a:t>
            </a:r>
            <a:r>
              <a:rPr lang="en-GB" sz="4800" b="1" dirty="0" smtClean="0">
                <a:solidFill>
                  <a:srgbClr val="92D050"/>
                </a:solidFill>
                <a:latin typeface="Algerian" panose="04020705040A02060702" pitchFamily="82" charset="0"/>
                <a:hlinkClick r:id="rId5" action="ppaction://hlinksldjump"/>
              </a:rPr>
              <a:t>leek</a:t>
            </a:r>
            <a:endParaRPr lang="en-GB" sz="4800" b="1" dirty="0" smtClean="0">
              <a:solidFill>
                <a:srgbClr val="92D050"/>
              </a:solidFill>
              <a:latin typeface="Algerian" panose="04020705040A02060702" pitchFamily="82" charset="0"/>
            </a:endParaRPr>
          </a:p>
          <a:p>
            <a:r>
              <a:rPr lang="en-GB" sz="4800" b="1" dirty="0">
                <a:solidFill>
                  <a:srgbClr val="92D050"/>
                </a:solidFill>
                <a:latin typeface="Algerian" panose="04020705040A02060702" pitchFamily="82" charset="0"/>
                <a:hlinkClick r:id="rId6" action="ppaction://hlinksldjump"/>
              </a:rPr>
              <a:t>welsh </a:t>
            </a:r>
            <a:r>
              <a:rPr lang="en-GB" sz="4800" b="1" dirty="0" smtClean="0">
                <a:solidFill>
                  <a:srgbClr val="92D050"/>
                </a:solidFill>
                <a:latin typeface="Algerian" panose="04020705040A02060702" pitchFamily="82" charset="0"/>
                <a:hlinkClick r:id="rId6" action="ppaction://hlinksldjump"/>
              </a:rPr>
              <a:t>language</a:t>
            </a:r>
            <a:endParaRPr lang="en-GB" sz="4800" b="1" dirty="0" smtClean="0">
              <a:solidFill>
                <a:srgbClr val="92D050"/>
              </a:solidFill>
              <a:latin typeface="Algerian" panose="04020705040A02060702" pitchFamily="82" charset="0"/>
            </a:endParaRPr>
          </a:p>
          <a:p>
            <a:r>
              <a:rPr lang="en-GB" sz="4800" b="1" dirty="0">
                <a:solidFill>
                  <a:srgbClr val="92D050"/>
                </a:solidFill>
                <a:latin typeface="Algerian" panose="04020705040A02060702" pitchFamily="82" charset="0"/>
                <a:hlinkClick r:id="rId7" action="ppaction://hlinksldjump"/>
              </a:rPr>
              <a:t>Welsh love spoon </a:t>
            </a:r>
            <a:endParaRPr lang="en-GB" sz="4800" b="1" dirty="0" smtClean="0">
              <a:solidFill>
                <a:srgbClr val="92D050"/>
              </a:solidFill>
              <a:latin typeface="Algerian" panose="04020705040A02060702" pitchFamily="82" charset="0"/>
            </a:endParaRPr>
          </a:p>
          <a:p>
            <a:r>
              <a:rPr lang="en-GB" sz="4800" b="1" dirty="0">
                <a:solidFill>
                  <a:srgbClr val="92D050"/>
                </a:solidFill>
                <a:latin typeface="Algerian" panose="04020705040A02060702" pitchFamily="82" charset="0"/>
                <a:hlinkClick r:id="rId8" action="ppaction://hlinksldjump"/>
              </a:rPr>
              <a:t>Male voice choirs </a:t>
            </a:r>
            <a:endParaRPr lang="en-GB" sz="4800" b="1" dirty="0" smtClean="0">
              <a:solidFill>
                <a:srgbClr val="92D050"/>
              </a:solidFill>
              <a:latin typeface="Algerian" panose="04020705040A02060702" pitchFamily="82" charset="0"/>
            </a:endParaRPr>
          </a:p>
          <a:p>
            <a:r>
              <a:rPr lang="en-GB" sz="4800" b="1" dirty="0">
                <a:solidFill>
                  <a:srgbClr val="92D050"/>
                </a:solidFill>
                <a:latin typeface="Algerian" panose="04020705040A02060702" pitchFamily="82" charset="0"/>
                <a:hlinkClick r:id="rId9" action="ppaction://hlinksldjump"/>
              </a:rPr>
              <a:t>The red kite </a:t>
            </a:r>
            <a:endParaRPr lang="en-GB" sz="4800" b="1" dirty="0" smtClean="0">
              <a:solidFill>
                <a:srgbClr val="92D050"/>
              </a:solidFill>
              <a:latin typeface="Algerian" panose="04020705040A02060702" pitchFamily="82" charset="0"/>
            </a:endParaRPr>
          </a:p>
          <a:p>
            <a:r>
              <a:rPr lang="en-GB" sz="4800" b="1" dirty="0">
                <a:solidFill>
                  <a:srgbClr val="92D050"/>
                </a:solidFill>
                <a:latin typeface="Algerian" panose="04020705040A02060702" pitchFamily="82" charset="0"/>
                <a:hlinkClick r:id="rId10" action="ppaction://hlinksldjump"/>
              </a:rPr>
              <a:t>The welsh harp</a:t>
            </a:r>
            <a:endParaRPr lang="en-GB" sz="4800" b="1" dirty="0" smtClean="0">
              <a:solidFill>
                <a:srgbClr val="92D050"/>
              </a:solidFill>
              <a:latin typeface="Algerian" panose="04020705040A02060702" pitchFamily="82" charset="0"/>
            </a:endParaRPr>
          </a:p>
          <a:p>
            <a:endParaRPr lang="en-GB" dirty="0"/>
          </a:p>
        </p:txBody>
      </p:sp>
    </p:spTree>
    <p:extLst>
      <p:ext uri="{BB962C8B-B14F-4D97-AF65-F5344CB8AC3E}">
        <p14:creationId xmlns:p14="http://schemas.microsoft.com/office/powerpoint/2010/main" val="28597077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7049" y="1447515"/>
            <a:ext cx="8534400" cy="1507067"/>
          </a:xfrm>
        </p:spPr>
        <p:txBody>
          <a:bodyPr/>
          <a:lstStyle/>
          <a:p>
            <a:r>
              <a:rPr lang="en-GB" dirty="0" smtClean="0"/>
              <a:t>Ddraig goch</a:t>
            </a:r>
            <a:endParaRPr lang="en-GB" dirty="0"/>
          </a:p>
        </p:txBody>
      </p:sp>
      <p:pic>
        <p:nvPicPr>
          <p:cNvPr id="1026" name="Picture 2" descr="Flag of Wales - Wikipedi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29048" y="1649001"/>
            <a:ext cx="6220492" cy="3732296"/>
          </a:xfrm>
          <a:prstGeom prst="rect">
            <a:avLst/>
          </a:prstGeom>
          <a:noFill/>
          <a:extLst>
            <a:ext uri="{909E8E84-426E-40DD-AFC4-6F175D3DCCD1}">
              <a14:hiddenFill xmlns:a14="http://schemas.microsoft.com/office/drawing/2010/main">
                <a:solidFill>
                  <a:srgbClr val="FFFFFF"/>
                </a:solidFill>
              </a14:hiddenFill>
            </a:ext>
          </a:extLst>
        </p:spPr>
      </p:pic>
      <p:sp>
        <p:nvSpPr>
          <p:cNvPr id="4" name="Action Button: Back or Previous 3">
            <a:hlinkClick r:id="rId4" action="ppaction://hlinksldjump" highlightClick="1"/>
          </p:cNvPr>
          <p:cNvSpPr/>
          <p:nvPr/>
        </p:nvSpPr>
        <p:spPr>
          <a:xfrm>
            <a:off x="290041" y="5381297"/>
            <a:ext cx="1656746" cy="1064172"/>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p:nvPr/>
        </p:nvSpPr>
        <p:spPr>
          <a:xfrm>
            <a:off x="771054" y="136617"/>
            <a:ext cx="10100917" cy="1323439"/>
          </a:xfrm>
          <a:prstGeom prst="rect">
            <a:avLst/>
          </a:prstGeom>
        </p:spPr>
        <p:txBody>
          <a:bodyPr wrap="square">
            <a:spAutoFit/>
          </a:bodyPr>
          <a:lstStyle/>
          <a:p>
            <a:r>
              <a:rPr lang="en-GB" sz="2000" dirty="0">
                <a:solidFill>
                  <a:srgbClr val="00B0F0"/>
                </a:solidFill>
                <a:latin typeface="Algerian" panose="04020705040A02060702" pitchFamily="82" charset="0"/>
              </a:rPr>
              <a:t>The dragon appeared on the battle flags of various British soldiers on their way to Rome in the 4th century. </a:t>
            </a:r>
            <a:r>
              <a:rPr lang="en-GB" sz="2000" b="1" dirty="0">
                <a:solidFill>
                  <a:srgbClr val="00B0F0"/>
                </a:solidFill>
                <a:latin typeface="Algerian" panose="04020705040A02060702" pitchFamily="82" charset="0"/>
              </a:rPr>
              <a:t>It was later adopted by 5th century Welsh kings who were keen to show their authority following the Roman withdrawal</a:t>
            </a:r>
            <a:endParaRPr lang="en-GB" sz="2000" dirty="0">
              <a:solidFill>
                <a:srgbClr val="00B0F0"/>
              </a:solidFill>
              <a:latin typeface="Algerian" panose="04020705040A02060702" pitchFamily="82" charset="0"/>
            </a:endParaRPr>
          </a:p>
        </p:txBody>
      </p:sp>
    </p:spTree>
    <p:extLst>
      <p:ext uri="{BB962C8B-B14F-4D97-AF65-F5344CB8AC3E}">
        <p14:creationId xmlns:p14="http://schemas.microsoft.com/office/powerpoint/2010/main" val="3672159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nodeType="click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Effect transition="in" filter="randombar(horizontal)">
                                      <p:cBhvr>
                                        <p:cTn id="20"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6699" y="1144057"/>
            <a:ext cx="8534400" cy="1507067"/>
          </a:xfrm>
        </p:spPr>
        <p:txBody>
          <a:bodyPr/>
          <a:lstStyle/>
          <a:p>
            <a:r>
              <a:rPr lang="en-GB" dirty="0" smtClean="0"/>
              <a:t>The daffodil</a:t>
            </a:r>
            <a:endParaRPr lang="en-GB" dirty="0"/>
          </a:p>
        </p:txBody>
      </p:sp>
      <p:sp>
        <p:nvSpPr>
          <p:cNvPr id="3" name="AutoShape 2" descr="Dutch Master Daffodil Bulbs | Buy Online | Boston Bulb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p:cNvPicPr>
            <a:picLocks noChangeAspect="1"/>
          </p:cNvPicPr>
          <p:nvPr/>
        </p:nvPicPr>
        <p:blipFill>
          <a:blip r:embed="rId3"/>
          <a:stretch>
            <a:fillRect/>
          </a:stretch>
        </p:blipFill>
        <p:spPr>
          <a:xfrm>
            <a:off x="6428500" y="2638971"/>
            <a:ext cx="4357604" cy="3960312"/>
          </a:xfrm>
          <a:prstGeom prst="rect">
            <a:avLst/>
          </a:prstGeom>
        </p:spPr>
      </p:pic>
      <p:sp>
        <p:nvSpPr>
          <p:cNvPr id="5" name="Action Button: Back or Previous 4">
            <a:hlinkClick r:id="rId4" action="ppaction://hlinksldjump" highlightClick="1"/>
          </p:cNvPr>
          <p:cNvSpPr/>
          <p:nvPr/>
        </p:nvSpPr>
        <p:spPr>
          <a:xfrm>
            <a:off x="307975" y="5117690"/>
            <a:ext cx="2037019" cy="1179257"/>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4432875" y="343143"/>
            <a:ext cx="6096000" cy="2554545"/>
          </a:xfrm>
          <a:prstGeom prst="rect">
            <a:avLst/>
          </a:prstGeom>
        </p:spPr>
        <p:txBody>
          <a:bodyPr>
            <a:spAutoFit/>
          </a:bodyPr>
          <a:lstStyle/>
          <a:p>
            <a:r>
              <a:rPr lang="en-GB" sz="2000" dirty="0">
                <a:solidFill>
                  <a:srgbClr val="00B0F0"/>
                </a:solidFill>
                <a:latin typeface="Algerian" panose="04020705040A02060702" pitchFamily="82" charset="0"/>
              </a:rPr>
              <a:t>The daffodil symbolises </a:t>
            </a:r>
            <a:r>
              <a:rPr lang="en-GB" sz="2000" b="1" dirty="0">
                <a:solidFill>
                  <a:srgbClr val="00B0F0"/>
                </a:solidFill>
                <a:latin typeface="Algerian" panose="04020705040A02060702" pitchFamily="82" charset="0"/>
              </a:rPr>
              <a:t>rebirth and new beginnings</a:t>
            </a:r>
            <a:r>
              <a:rPr lang="en-GB" sz="2000" dirty="0">
                <a:solidFill>
                  <a:srgbClr val="00B0F0"/>
                </a:solidFill>
                <a:latin typeface="Algerian" panose="04020705040A02060702" pitchFamily="82" charset="0"/>
              </a:rPr>
              <a:t>. It's one of the first flowers to bloom at the end of winter, announcing the beginning of spring and signifying the end of the cold, dark </a:t>
            </a:r>
            <a:r>
              <a:rPr lang="en-GB" sz="2000" dirty="0" smtClean="0">
                <a:solidFill>
                  <a:srgbClr val="00B0F0"/>
                </a:solidFill>
                <a:latin typeface="Algerian" panose="04020705040A02060702" pitchFamily="82" charset="0"/>
              </a:rPr>
              <a:t>days </a:t>
            </a:r>
            <a:r>
              <a:rPr lang="en-GB" sz="2000" dirty="0">
                <a:solidFill>
                  <a:srgbClr val="00B0F0"/>
                </a:solidFill>
                <a:latin typeface="Algerian" panose="04020705040A02060702" pitchFamily="82" charset="0"/>
              </a:rPr>
              <a:t>Less commonly, daffodils may also symbols of creativity, energy, resilience, forgiveness and vitality</a:t>
            </a:r>
          </a:p>
        </p:txBody>
      </p:sp>
    </p:spTree>
    <p:extLst>
      <p:ext uri="{BB962C8B-B14F-4D97-AF65-F5344CB8AC3E}">
        <p14:creationId xmlns:p14="http://schemas.microsoft.com/office/powerpoint/2010/main" val="4269446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heel(1)">
                                      <p:cBhvr>
                                        <p:cTn id="12" dur="20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7">
                                            <p:txEl>
                                              <p:pRg st="0" end="0"/>
                                            </p:txEl>
                                          </p:spTgt>
                                        </p:tgtEl>
                                        <p:attrNameLst>
                                          <p:attrName>style.visibility</p:attrName>
                                        </p:attrNameLst>
                                      </p:cBhvr>
                                      <p:to>
                                        <p:strVal val="visible"/>
                                      </p:to>
                                    </p:set>
                                    <p:animEffect transition="in" filter="randombar(horizontal)">
                                      <p:cBhvr>
                                        <p:cTn id="22"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3737" y="724957"/>
            <a:ext cx="8534400" cy="1507067"/>
          </a:xfrm>
        </p:spPr>
        <p:txBody>
          <a:bodyPr/>
          <a:lstStyle/>
          <a:p>
            <a:r>
              <a:rPr lang="en-GB" dirty="0" smtClean="0"/>
              <a:t>The leek</a:t>
            </a:r>
            <a:endParaRPr lang="en-GB" dirty="0"/>
          </a:p>
        </p:txBody>
      </p:sp>
      <p:pic>
        <p:nvPicPr>
          <p:cNvPr id="3" name="Picture 2"/>
          <p:cNvPicPr>
            <a:picLocks noChangeAspect="1"/>
          </p:cNvPicPr>
          <p:nvPr/>
        </p:nvPicPr>
        <p:blipFill>
          <a:blip r:embed="rId3"/>
          <a:stretch>
            <a:fillRect/>
          </a:stretch>
        </p:blipFill>
        <p:spPr>
          <a:xfrm>
            <a:off x="4960937" y="88032"/>
            <a:ext cx="6147463" cy="3831341"/>
          </a:xfrm>
          <a:prstGeom prst="rect">
            <a:avLst/>
          </a:prstGeom>
        </p:spPr>
      </p:pic>
      <p:sp>
        <p:nvSpPr>
          <p:cNvPr id="4" name="Action Button: Back or Previous 3">
            <a:hlinkClick r:id="rId4" action="ppaction://hlinksldjump" highlightClick="1"/>
          </p:cNvPr>
          <p:cNvSpPr/>
          <p:nvPr/>
        </p:nvSpPr>
        <p:spPr>
          <a:xfrm>
            <a:off x="1423847" y="4825067"/>
            <a:ext cx="1446908" cy="990600"/>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4351283" y="4350871"/>
            <a:ext cx="6096000" cy="1938992"/>
          </a:xfrm>
          <a:prstGeom prst="rect">
            <a:avLst/>
          </a:prstGeom>
        </p:spPr>
        <p:txBody>
          <a:bodyPr>
            <a:spAutoFit/>
          </a:bodyPr>
          <a:lstStyle/>
          <a:p>
            <a:r>
              <a:rPr lang="en-GB" sz="2000" dirty="0">
                <a:solidFill>
                  <a:srgbClr val="00B0F0"/>
                </a:solidFill>
                <a:latin typeface="Algerian" panose="04020705040A02060702" pitchFamily="82" charset="0"/>
              </a:rPr>
              <a:t>This root vegetable is so well established as part of Welsh culture that wearing a leek to signify </a:t>
            </a:r>
            <a:r>
              <a:rPr lang="en-GB" sz="2000" b="1" dirty="0">
                <a:solidFill>
                  <a:srgbClr val="00B0F0"/>
                </a:solidFill>
                <a:latin typeface="Algerian" panose="04020705040A02060702" pitchFamily="82" charset="0"/>
              </a:rPr>
              <a:t>you come from Wales</a:t>
            </a:r>
            <a:r>
              <a:rPr lang="en-GB" sz="2000" dirty="0">
                <a:solidFill>
                  <a:srgbClr val="00B0F0"/>
                </a:solidFill>
                <a:latin typeface="Algerian" panose="04020705040A02060702" pitchFamily="82" charset="0"/>
              </a:rPr>
              <a:t> is noted as an 'ancient tradition' in William Shakespeare's Henry V, first performed in the 16th century</a:t>
            </a:r>
          </a:p>
        </p:txBody>
      </p:sp>
    </p:spTree>
    <p:extLst>
      <p:ext uri="{BB962C8B-B14F-4D97-AF65-F5344CB8AC3E}">
        <p14:creationId xmlns:p14="http://schemas.microsoft.com/office/powerpoint/2010/main" val="2979587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heel(1)">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Effect transition="in" filter="randombar(horizontal)">
                                      <p:cBhvr>
                                        <p:cTn id="22"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4657" y="935273"/>
            <a:ext cx="8534400" cy="1507067"/>
          </a:xfrm>
        </p:spPr>
        <p:txBody>
          <a:bodyPr/>
          <a:lstStyle/>
          <a:p>
            <a:r>
              <a:rPr lang="en-GB" dirty="0" smtClean="0"/>
              <a:t>welsh language</a:t>
            </a:r>
            <a:endParaRPr lang="en-GB" dirty="0"/>
          </a:p>
        </p:txBody>
      </p:sp>
      <p:pic>
        <p:nvPicPr>
          <p:cNvPr id="3074" name="Picture 2" descr="HSBC branch staff learning Welsh | The Independen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82360" y="1925121"/>
            <a:ext cx="6153394" cy="4549251"/>
          </a:xfrm>
          <a:prstGeom prst="rect">
            <a:avLst/>
          </a:prstGeom>
          <a:noFill/>
          <a:extLst>
            <a:ext uri="{909E8E84-426E-40DD-AFC4-6F175D3DCCD1}">
              <a14:hiddenFill xmlns:a14="http://schemas.microsoft.com/office/drawing/2010/main">
                <a:solidFill>
                  <a:srgbClr val="FFFFFF"/>
                </a:solidFill>
              </a14:hiddenFill>
            </a:ext>
          </a:extLst>
        </p:spPr>
      </p:pic>
      <p:sp>
        <p:nvSpPr>
          <p:cNvPr id="3" name="Action Button: Back or Previous 2">
            <a:hlinkClick r:id="rId4" action="ppaction://hlinksldjump" highlightClick="1"/>
          </p:cNvPr>
          <p:cNvSpPr/>
          <p:nvPr/>
        </p:nvSpPr>
        <p:spPr>
          <a:xfrm>
            <a:off x="324656" y="5397910"/>
            <a:ext cx="1577885" cy="1258672"/>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110082" y="1952977"/>
            <a:ext cx="5886853" cy="2246769"/>
          </a:xfrm>
          <a:prstGeom prst="rect">
            <a:avLst/>
          </a:prstGeom>
        </p:spPr>
        <p:txBody>
          <a:bodyPr wrap="square">
            <a:spAutoFit/>
          </a:bodyPr>
          <a:lstStyle/>
          <a:p>
            <a:r>
              <a:rPr lang="en-GB" sz="2000" dirty="0">
                <a:solidFill>
                  <a:srgbClr val="00B0F0"/>
                </a:solidFill>
                <a:latin typeface="Algerian" panose="04020705040A02060702" pitchFamily="82" charset="0"/>
              </a:rPr>
              <a:t>The Welsh language is </a:t>
            </a:r>
            <a:r>
              <a:rPr lang="en-GB" sz="2000" b="1" dirty="0">
                <a:solidFill>
                  <a:srgbClr val="00B0F0"/>
                </a:solidFill>
                <a:latin typeface="Algerian" panose="04020705040A02060702" pitchFamily="82" charset="0"/>
              </a:rPr>
              <a:t>a key part of the region's culture and identity</a:t>
            </a:r>
            <a:r>
              <a:rPr lang="en-GB" sz="2000" dirty="0">
                <a:solidFill>
                  <a:srgbClr val="00B0F0"/>
                </a:solidFill>
                <a:latin typeface="Algerian" panose="04020705040A02060702" pitchFamily="82" charset="0"/>
              </a:rPr>
              <a:t>, being the primary language spoken in some of our communities, as well as having a significant presence in many workplaces, learning institutions, and around our town and village streets</a:t>
            </a:r>
          </a:p>
        </p:txBody>
      </p:sp>
    </p:spTree>
    <p:extLst>
      <p:ext uri="{BB962C8B-B14F-4D97-AF65-F5344CB8AC3E}">
        <p14:creationId xmlns:p14="http://schemas.microsoft.com/office/powerpoint/2010/main" val="2647586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fade">
                                      <p:cBhvr>
                                        <p:cTn id="12" dur="1000"/>
                                        <p:tgtEl>
                                          <p:spTgt spid="3074"/>
                                        </p:tgtEl>
                                      </p:cBhvr>
                                    </p:animEffect>
                                    <p:anim calcmode="lin" valueType="num">
                                      <p:cBhvr>
                                        <p:cTn id="13" dur="1000" fill="hold"/>
                                        <p:tgtEl>
                                          <p:spTgt spid="3074"/>
                                        </p:tgtEl>
                                        <p:attrNameLst>
                                          <p:attrName>ppt_x</p:attrName>
                                        </p:attrNameLst>
                                      </p:cBhvr>
                                      <p:tavLst>
                                        <p:tav tm="0">
                                          <p:val>
                                            <p:strVal val="#ppt_x"/>
                                          </p:val>
                                        </p:tav>
                                        <p:tav tm="100000">
                                          <p:val>
                                            <p:strVal val="#ppt_x"/>
                                          </p:val>
                                        </p:tav>
                                      </p:tavLst>
                                    </p:anim>
                                    <p:anim calcmode="lin" valueType="num">
                                      <p:cBhvr>
                                        <p:cTn id="14" dur="1000" fill="hold"/>
                                        <p:tgtEl>
                                          <p:spTgt spid="307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nodeType="clickEffect">
                                  <p:stCondLst>
                                    <p:cond delay="0"/>
                                  </p:stCondLst>
                                  <p:childTnLst>
                                    <p:set>
                                      <p:cBhvr>
                                        <p:cTn id="23" dur="1" fill="hold">
                                          <p:stCondLst>
                                            <p:cond delay="0"/>
                                          </p:stCondLst>
                                        </p:cTn>
                                        <p:tgtEl>
                                          <p:spTgt spid="5">
                                            <p:txEl>
                                              <p:pRg st="0" end="0"/>
                                            </p:txEl>
                                          </p:spTgt>
                                        </p:tgtEl>
                                        <p:attrNameLst>
                                          <p:attrName>style.visibility</p:attrName>
                                        </p:attrNameLst>
                                      </p:cBhvr>
                                      <p:to>
                                        <p:strVal val="visible"/>
                                      </p:to>
                                    </p:set>
                                    <p:animEffect transition="in" filter="randombar(horizontal)">
                                      <p:cBhvr>
                                        <p:cTn id="24"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5712" y="924982"/>
            <a:ext cx="8534400" cy="1507067"/>
          </a:xfrm>
        </p:spPr>
        <p:txBody>
          <a:bodyPr/>
          <a:lstStyle/>
          <a:p>
            <a:r>
              <a:rPr lang="en-GB" dirty="0" smtClean="0"/>
              <a:t>Welsh love spoon </a:t>
            </a:r>
            <a:endParaRPr lang="en-GB" dirty="0"/>
          </a:p>
        </p:txBody>
      </p:sp>
      <p:pic>
        <p:nvPicPr>
          <p:cNvPr id="3" name="Picture 2"/>
          <p:cNvPicPr>
            <a:picLocks noChangeAspect="1"/>
          </p:cNvPicPr>
          <p:nvPr/>
        </p:nvPicPr>
        <p:blipFill>
          <a:blip r:embed="rId3"/>
          <a:stretch>
            <a:fillRect/>
          </a:stretch>
        </p:blipFill>
        <p:spPr>
          <a:xfrm>
            <a:off x="9240284" y="325820"/>
            <a:ext cx="1987744" cy="2987046"/>
          </a:xfrm>
          <a:prstGeom prst="rect">
            <a:avLst/>
          </a:prstGeom>
        </p:spPr>
      </p:pic>
      <p:sp>
        <p:nvSpPr>
          <p:cNvPr id="4" name="Action Button: Back or Previous 3">
            <a:hlinkClick r:id="rId4" action="ppaction://hlinksldjump" highlightClick="1"/>
          </p:cNvPr>
          <p:cNvSpPr/>
          <p:nvPr/>
        </p:nvSpPr>
        <p:spPr>
          <a:xfrm>
            <a:off x="420636" y="5356429"/>
            <a:ext cx="1076325" cy="1000125"/>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2199998" y="2594048"/>
            <a:ext cx="6096000" cy="1938992"/>
          </a:xfrm>
          <a:prstGeom prst="rect">
            <a:avLst/>
          </a:prstGeom>
        </p:spPr>
        <p:txBody>
          <a:bodyPr>
            <a:spAutoFit/>
          </a:bodyPr>
          <a:lstStyle/>
          <a:p>
            <a:r>
              <a:rPr lang="en-GB" sz="2000" dirty="0">
                <a:solidFill>
                  <a:srgbClr val="00B0F0"/>
                </a:solidFill>
                <a:latin typeface="Algerian" panose="04020705040A02060702" pitchFamily="82" charset="0"/>
              </a:rPr>
              <a:t>The history of the Welsh love spoon </a:t>
            </a:r>
            <a:r>
              <a:rPr lang="en-GB" sz="2000" b="1" dirty="0">
                <a:solidFill>
                  <a:srgbClr val="00B0F0"/>
                </a:solidFill>
                <a:latin typeface="Algerian" panose="04020705040A02060702" pitchFamily="82" charset="0"/>
              </a:rPr>
              <a:t>began over 300 years ago in Wales, when young men, often sailors on sea voyages would carve ornate wooden spoons known as “love spoons”</a:t>
            </a:r>
            <a:r>
              <a:rPr lang="en-GB" sz="2000" dirty="0">
                <a:solidFill>
                  <a:srgbClr val="00B0F0"/>
                </a:solidFill>
                <a:latin typeface="Algerian" panose="04020705040A02060702" pitchFamily="82" charset="0"/>
              </a:rPr>
              <a:t>. They would present these love spoons to a woman as a romantic gift</a:t>
            </a:r>
          </a:p>
        </p:txBody>
      </p:sp>
    </p:spTree>
    <p:extLst>
      <p:ext uri="{BB962C8B-B14F-4D97-AF65-F5344CB8AC3E}">
        <p14:creationId xmlns:p14="http://schemas.microsoft.com/office/powerpoint/2010/main" val="1313056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3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style.rotation</p:attrName>
                                        </p:attrNameLst>
                                      </p:cBhvr>
                                      <p:tavLst>
                                        <p:tav tm="0">
                                          <p:val>
                                            <p:fltVal val="90"/>
                                          </p:val>
                                        </p:tav>
                                        <p:tav tm="100000">
                                          <p:val>
                                            <p:fltVal val="0"/>
                                          </p:val>
                                        </p:tav>
                                      </p:tavLst>
                                    </p:anim>
                                    <p:animEffect transition="in" filter="fade">
                                      <p:cBhvr>
                                        <p:cTn id="16" dur="1000"/>
                                        <p:tgtEl>
                                          <p:spTgt spid="3"/>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fltVal val="0"/>
                                          </p:val>
                                        </p:tav>
                                        <p:tav tm="100000">
                                          <p:val>
                                            <p:strVal val="#ppt_h"/>
                                          </p:val>
                                        </p:tav>
                                      </p:tavLst>
                                    </p:anim>
                                    <p:anim calcmode="lin" valueType="num">
                                      <p:cBhvr>
                                        <p:cTn id="21" dur="1000" fill="hold"/>
                                        <p:tgtEl>
                                          <p:spTgt spid="4"/>
                                        </p:tgtEl>
                                        <p:attrNameLst>
                                          <p:attrName>style.rotation</p:attrName>
                                        </p:attrNameLst>
                                      </p:cBhvr>
                                      <p:tavLst>
                                        <p:tav tm="0">
                                          <p:val>
                                            <p:fltVal val="90"/>
                                          </p:val>
                                        </p:tav>
                                        <p:tav tm="100000">
                                          <p:val>
                                            <p:fltVal val="0"/>
                                          </p:val>
                                        </p:tav>
                                      </p:tavLst>
                                    </p:anim>
                                    <p:animEffect transition="in" filter="fade">
                                      <p:cBhvr>
                                        <p:cTn id="22" dur="10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6">
                                            <p:txEl>
                                              <p:pRg st="0" end="0"/>
                                            </p:txEl>
                                          </p:spTgt>
                                        </p:tgtEl>
                                        <p:attrNameLst>
                                          <p:attrName>style.visibility</p:attrName>
                                        </p:attrNameLst>
                                      </p:cBhvr>
                                      <p:to>
                                        <p:strVal val="visible"/>
                                      </p:to>
                                    </p:set>
                                    <p:animEffect transition="in" filter="randombar(horizontal)">
                                      <p:cBhvr>
                                        <p:cTn id="2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8962" y="1127423"/>
            <a:ext cx="8534400" cy="1507067"/>
          </a:xfrm>
        </p:spPr>
        <p:txBody>
          <a:bodyPr/>
          <a:lstStyle/>
          <a:p>
            <a:r>
              <a:rPr lang="en-GB" dirty="0" smtClean="0"/>
              <a:t>Male voice choirs </a:t>
            </a:r>
            <a:endParaRPr lang="en-GB" dirty="0"/>
          </a:p>
        </p:txBody>
      </p:sp>
      <p:pic>
        <p:nvPicPr>
          <p:cNvPr id="4098" name="Picture 2" descr="London Welsh Male Voice Choir rehearsal | Wales Week Londo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47913" y="418891"/>
            <a:ext cx="5516566" cy="3457784"/>
          </a:xfrm>
          <a:prstGeom prst="rect">
            <a:avLst/>
          </a:prstGeom>
          <a:noFill/>
          <a:extLst>
            <a:ext uri="{909E8E84-426E-40DD-AFC4-6F175D3DCCD1}">
              <a14:hiddenFill xmlns:a14="http://schemas.microsoft.com/office/drawing/2010/main">
                <a:solidFill>
                  <a:srgbClr val="FFFFFF"/>
                </a:solidFill>
              </a14:hiddenFill>
            </a:ext>
          </a:extLst>
        </p:spPr>
      </p:pic>
      <p:sp>
        <p:nvSpPr>
          <p:cNvPr id="3" name="Action Button: Back or Previous 2">
            <a:hlinkClick r:id="rId4" action="ppaction://hlinksldjump" highlightClick="1"/>
          </p:cNvPr>
          <p:cNvSpPr/>
          <p:nvPr/>
        </p:nvSpPr>
        <p:spPr>
          <a:xfrm>
            <a:off x="292432" y="5161935"/>
            <a:ext cx="1934573" cy="1316601"/>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3568262" y="4627911"/>
            <a:ext cx="6831723" cy="707886"/>
          </a:xfrm>
          <a:prstGeom prst="rect">
            <a:avLst/>
          </a:prstGeom>
        </p:spPr>
        <p:txBody>
          <a:bodyPr wrap="square">
            <a:spAutoFit/>
          </a:bodyPr>
          <a:lstStyle/>
          <a:p>
            <a:r>
              <a:rPr lang="en-GB" sz="2000" dirty="0">
                <a:solidFill>
                  <a:srgbClr val="00B0F0"/>
                </a:solidFill>
                <a:latin typeface="Algerian" panose="04020705040A02060702" pitchFamily="82" charset="0"/>
              </a:rPr>
              <a:t>Men are </a:t>
            </a:r>
            <a:r>
              <a:rPr lang="en-GB" sz="2000" dirty="0" smtClean="0">
                <a:solidFill>
                  <a:srgbClr val="00B0F0"/>
                </a:solidFill>
                <a:latin typeface="Algerian" panose="04020705040A02060702" pitchFamily="82" charset="0"/>
              </a:rPr>
              <a:t>usually </a:t>
            </a:r>
            <a:r>
              <a:rPr lang="en-GB" sz="2000" dirty="0">
                <a:solidFill>
                  <a:srgbClr val="00B0F0"/>
                </a:solidFill>
                <a:latin typeface="Algerian" panose="04020705040A02060702" pitchFamily="82" charset="0"/>
              </a:rPr>
              <a:t>divided into four groups: </a:t>
            </a:r>
            <a:r>
              <a:rPr lang="en-GB" sz="2000" b="1" dirty="0" smtClean="0">
                <a:solidFill>
                  <a:srgbClr val="00B0F0"/>
                </a:solidFill>
                <a:latin typeface="Algerian" panose="04020705040A02060702" pitchFamily="82" charset="0"/>
              </a:rPr>
              <a:t>countertenor, tenor, baritone, and bass</a:t>
            </a:r>
            <a:r>
              <a:rPr lang="en-GB" sz="2000" dirty="0" smtClean="0">
                <a:solidFill>
                  <a:srgbClr val="00B0F0"/>
                </a:solidFill>
                <a:latin typeface="Algerian" panose="04020705040A02060702" pitchFamily="82" charset="0"/>
              </a:rPr>
              <a:t>. </a:t>
            </a:r>
            <a:endParaRPr lang="en-GB" sz="2000" dirty="0">
              <a:solidFill>
                <a:srgbClr val="00B0F0"/>
              </a:solidFill>
              <a:latin typeface="Algerian" panose="04020705040A02060702" pitchFamily="82" charset="0"/>
            </a:endParaRPr>
          </a:p>
        </p:txBody>
      </p:sp>
    </p:spTree>
    <p:extLst>
      <p:ext uri="{BB962C8B-B14F-4D97-AF65-F5344CB8AC3E}">
        <p14:creationId xmlns:p14="http://schemas.microsoft.com/office/powerpoint/2010/main" val="483583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32" fill="hold" nodeType="clickEffect">
                                  <p:stCondLst>
                                    <p:cond delay="0"/>
                                  </p:stCondLst>
                                  <p:childTnLst>
                                    <p:anim calcmode="lin" valueType="num">
                                      <p:cBhvr>
                                        <p:cTn id="6" dur="500"/>
                                        <p:tgtEl>
                                          <p:spTgt spid="2"/>
                                        </p:tgtEl>
                                        <p:attrNameLst>
                                          <p:attrName>ppt_w</p:attrName>
                                        </p:attrNameLst>
                                      </p:cBhvr>
                                      <p:tavLst>
                                        <p:tav tm="0">
                                          <p:val>
                                            <p:strVal val="ppt_w"/>
                                          </p:val>
                                        </p:tav>
                                        <p:tav tm="100000">
                                          <p:val>
                                            <p:fltVal val="0"/>
                                          </p:val>
                                        </p:tav>
                                      </p:tavLst>
                                    </p:anim>
                                    <p:anim calcmode="lin" valueType="num">
                                      <p:cBhvr>
                                        <p:cTn id="7" dur="500"/>
                                        <p:tgtEl>
                                          <p:spTgt spid="2"/>
                                        </p:tgtEl>
                                        <p:attrNameLst>
                                          <p:attrName>ppt_h</p:attrName>
                                        </p:attrNameLst>
                                      </p:cBhvr>
                                      <p:tavLst>
                                        <p:tav tm="0">
                                          <p:val>
                                            <p:strVal val="ppt_h"/>
                                          </p:val>
                                        </p:tav>
                                        <p:tav tm="100000">
                                          <p:val>
                                            <p:fltVal val="0"/>
                                          </p:val>
                                        </p:tav>
                                      </p:tavLst>
                                    </p:anim>
                                    <p:animEffect transition="out" filter="fade">
                                      <p:cBhvr>
                                        <p:cTn id="8" dur="500"/>
                                        <p:tgtEl>
                                          <p:spTgt spid="2"/>
                                        </p:tgtEl>
                                      </p:cBhvr>
                                    </p:animEffect>
                                    <p:set>
                                      <p:cBhvr>
                                        <p:cTn id="9" dur="1" fill="hold">
                                          <p:stCondLst>
                                            <p:cond delay="499"/>
                                          </p:stCondLst>
                                        </p:cTn>
                                        <p:tgtEl>
                                          <p:spTgt spid="2"/>
                                        </p:tgtEl>
                                        <p:attrNameLst>
                                          <p:attrName>style.visibility</p:attrName>
                                        </p:attrNameLst>
                                      </p:cBhvr>
                                      <p:to>
                                        <p:strVal val="hidden"/>
                                      </p:to>
                                    </p:set>
                                  </p:childTnLst>
                                </p:cTn>
                              </p:par>
                              <p:par>
                                <p:cTn id="10" presetID="53" presetClass="exit" presetSubtype="32" fill="hold" nodeType="withEffect">
                                  <p:stCondLst>
                                    <p:cond delay="0"/>
                                  </p:stCondLst>
                                  <p:childTnLst>
                                    <p:anim calcmode="lin" valueType="num">
                                      <p:cBhvr>
                                        <p:cTn id="11" dur="500"/>
                                        <p:tgtEl>
                                          <p:spTgt spid="4098"/>
                                        </p:tgtEl>
                                        <p:attrNameLst>
                                          <p:attrName>ppt_w</p:attrName>
                                        </p:attrNameLst>
                                      </p:cBhvr>
                                      <p:tavLst>
                                        <p:tav tm="0">
                                          <p:val>
                                            <p:strVal val="ppt_w"/>
                                          </p:val>
                                        </p:tav>
                                        <p:tav tm="100000">
                                          <p:val>
                                            <p:fltVal val="0"/>
                                          </p:val>
                                        </p:tav>
                                      </p:tavLst>
                                    </p:anim>
                                    <p:anim calcmode="lin" valueType="num">
                                      <p:cBhvr>
                                        <p:cTn id="12" dur="500"/>
                                        <p:tgtEl>
                                          <p:spTgt spid="4098"/>
                                        </p:tgtEl>
                                        <p:attrNameLst>
                                          <p:attrName>ppt_h</p:attrName>
                                        </p:attrNameLst>
                                      </p:cBhvr>
                                      <p:tavLst>
                                        <p:tav tm="0">
                                          <p:val>
                                            <p:strVal val="ppt_h"/>
                                          </p:val>
                                        </p:tav>
                                        <p:tav tm="100000">
                                          <p:val>
                                            <p:fltVal val="0"/>
                                          </p:val>
                                        </p:tav>
                                      </p:tavLst>
                                    </p:anim>
                                    <p:animEffect transition="out" filter="fade">
                                      <p:cBhvr>
                                        <p:cTn id="13" dur="500"/>
                                        <p:tgtEl>
                                          <p:spTgt spid="4098"/>
                                        </p:tgtEl>
                                      </p:cBhvr>
                                    </p:animEffect>
                                    <p:set>
                                      <p:cBhvr>
                                        <p:cTn id="14" dur="1" fill="hold">
                                          <p:stCondLst>
                                            <p:cond delay="499"/>
                                          </p:stCondLst>
                                        </p:cTn>
                                        <p:tgtEl>
                                          <p:spTgt spid="4098"/>
                                        </p:tgtEl>
                                        <p:attrNameLst>
                                          <p:attrName>style.visibility</p:attrName>
                                        </p:attrNameLst>
                                      </p:cBhvr>
                                      <p:to>
                                        <p:strVal val="hidden"/>
                                      </p:to>
                                    </p:set>
                                  </p:childTnLst>
                                </p:cTn>
                              </p:par>
                              <p:par>
                                <p:cTn id="15" presetID="53" presetClass="exit" presetSubtype="32" fill="hold" nodeType="withEffect">
                                  <p:stCondLst>
                                    <p:cond delay="0"/>
                                  </p:stCondLst>
                                  <p:childTnLst>
                                    <p:anim calcmode="lin" valueType="num">
                                      <p:cBhvr>
                                        <p:cTn id="16" dur="500"/>
                                        <p:tgtEl>
                                          <p:spTgt spid="3"/>
                                        </p:tgtEl>
                                        <p:attrNameLst>
                                          <p:attrName>ppt_w</p:attrName>
                                        </p:attrNameLst>
                                      </p:cBhvr>
                                      <p:tavLst>
                                        <p:tav tm="0">
                                          <p:val>
                                            <p:strVal val="ppt_w"/>
                                          </p:val>
                                        </p:tav>
                                        <p:tav tm="100000">
                                          <p:val>
                                            <p:fltVal val="0"/>
                                          </p:val>
                                        </p:tav>
                                      </p:tavLst>
                                    </p:anim>
                                    <p:anim calcmode="lin" valueType="num">
                                      <p:cBhvr>
                                        <p:cTn id="17" dur="500"/>
                                        <p:tgtEl>
                                          <p:spTgt spid="3"/>
                                        </p:tgtEl>
                                        <p:attrNameLst>
                                          <p:attrName>ppt_h</p:attrName>
                                        </p:attrNameLst>
                                      </p:cBhvr>
                                      <p:tavLst>
                                        <p:tav tm="0">
                                          <p:val>
                                            <p:strVal val="ppt_h"/>
                                          </p:val>
                                        </p:tav>
                                        <p:tav tm="100000">
                                          <p:val>
                                            <p:fltVal val="0"/>
                                          </p:val>
                                        </p:tav>
                                      </p:tavLst>
                                    </p:anim>
                                    <p:animEffect transition="out" filter="fade">
                                      <p:cBhvr>
                                        <p:cTn id="18" dur="500"/>
                                        <p:tgtEl>
                                          <p:spTgt spid="3"/>
                                        </p:tgtEl>
                                      </p:cBhvr>
                                    </p:animEffect>
                                    <p:set>
                                      <p:cBhvr>
                                        <p:cTn id="19" dur="1" fill="hold">
                                          <p:stCondLst>
                                            <p:cond delay="499"/>
                                          </p:stCondLst>
                                        </p:cTn>
                                        <p:tgtEl>
                                          <p:spTgt spid="3"/>
                                        </p:tgtEl>
                                        <p:attrNameLst>
                                          <p:attrName>style.visibility</p:attrName>
                                        </p:attrNameLst>
                                      </p:cBhvr>
                                      <p:to>
                                        <p:strVal val="hidden"/>
                                      </p:to>
                                    </p:se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nodeType="clickEffect">
                                  <p:stCondLst>
                                    <p:cond delay="0"/>
                                  </p:stCondLst>
                                  <p:childTnLst>
                                    <p:set>
                                      <p:cBhvr>
                                        <p:cTn id="23" dur="1" fill="hold">
                                          <p:stCondLst>
                                            <p:cond delay="0"/>
                                          </p:stCondLst>
                                        </p:cTn>
                                        <p:tgtEl>
                                          <p:spTgt spid="5">
                                            <p:txEl>
                                              <p:pRg st="0" end="0"/>
                                            </p:txEl>
                                          </p:spTgt>
                                        </p:tgtEl>
                                        <p:attrNameLst>
                                          <p:attrName>style.visibility</p:attrName>
                                        </p:attrNameLst>
                                      </p:cBhvr>
                                      <p:to>
                                        <p:strVal val="visible"/>
                                      </p:to>
                                    </p:set>
                                    <p:animEffect transition="in" filter="randombar(horizontal)">
                                      <p:cBhvr>
                                        <p:cTn id="24"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7562" y="877357"/>
            <a:ext cx="8534400" cy="1507067"/>
          </a:xfrm>
        </p:spPr>
        <p:txBody>
          <a:bodyPr/>
          <a:lstStyle/>
          <a:p>
            <a:r>
              <a:rPr lang="en-GB" dirty="0" smtClean="0"/>
              <a:t>The red kite </a:t>
            </a:r>
            <a:endParaRPr lang="en-GB" dirty="0"/>
          </a:p>
        </p:txBody>
      </p:sp>
      <p:sp>
        <p:nvSpPr>
          <p:cNvPr id="4" name="Action Button: Back or Previous 3">
            <a:hlinkClick r:id="rId3" action="ppaction://hlinksldjump" highlightClick="1"/>
          </p:cNvPr>
          <p:cNvSpPr/>
          <p:nvPr/>
        </p:nvSpPr>
        <p:spPr>
          <a:xfrm>
            <a:off x="207961" y="4999704"/>
            <a:ext cx="1871561" cy="1546430"/>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4383195" y="4072502"/>
            <a:ext cx="6096000" cy="2246769"/>
          </a:xfrm>
          <a:prstGeom prst="rect">
            <a:avLst/>
          </a:prstGeom>
        </p:spPr>
        <p:txBody>
          <a:bodyPr>
            <a:spAutoFit/>
          </a:bodyPr>
          <a:lstStyle/>
          <a:p>
            <a:r>
              <a:rPr lang="en-GB" sz="2000" dirty="0">
                <a:solidFill>
                  <a:srgbClr val="00B0F0"/>
                </a:solidFill>
                <a:latin typeface="Algerian" panose="04020705040A02060702" pitchFamily="82" charset="0"/>
              </a:rPr>
              <a:t>kite, </a:t>
            </a:r>
            <a:r>
              <a:rPr lang="en-GB" sz="2000" b="1" dirty="0">
                <a:solidFill>
                  <a:srgbClr val="00B0F0"/>
                </a:solidFill>
                <a:latin typeface="Algerian" panose="04020705040A02060702" pitchFamily="82" charset="0"/>
              </a:rPr>
              <a:t>any of numerous birds of prey belonging to one of three subfamilies (Milvinae, Elaninae, Perninae) of the family Accipitridae</a:t>
            </a:r>
            <a:r>
              <a:rPr lang="en-GB" sz="2000" dirty="0">
                <a:solidFill>
                  <a:srgbClr val="00B0F0"/>
                </a:solidFill>
                <a:latin typeface="Algerian" panose="04020705040A02060702" pitchFamily="82" charset="0"/>
              </a:rPr>
              <a:t>. Typically, a kite is lightly built, with a small head, partly bare face, short beak, and long narrow wings and tail. Kites occur worldwide in warm regions</a:t>
            </a:r>
          </a:p>
        </p:txBody>
      </p:sp>
      <p:pic>
        <p:nvPicPr>
          <p:cNvPr id="5" name="Picture 4"/>
          <p:cNvPicPr>
            <a:picLocks noChangeAspect="1"/>
          </p:cNvPicPr>
          <p:nvPr/>
        </p:nvPicPr>
        <p:blipFill>
          <a:blip r:embed="rId4"/>
          <a:stretch>
            <a:fillRect/>
          </a:stretch>
        </p:blipFill>
        <p:spPr>
          <a:xfrm>
            <a:off x="6884987" y="619432"/>
            <a:ext cx="2466975" cy="2966577"/>
          </a:xfrm>
          <a:prstGeom prst="rect">
            <a:avLst/>
          </a:prstGeom>
        </p:spPr>
      </p:pic>
    </p:spTree>
    <p:extLst>
      <p:ext uri="{BB962C8B-B14F-4D97-AF65-F5344CB8AC3E}">
        <p14:creationId xmlns:p14="http://schemas.microsoft.com/office/powerpoint/2010/main" val="3052654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circle(in)">
                                      <p:cBhvr>
                                        <p:cTn id="10" dur="2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6">
                                            <p:txEl>
                                              <p:pRg st="0" end="0"/>
                                            </p:txEl>
                                          </p:spTgt>
                                        </p:tgtEl>
                                        <p:attrNameLst>
                                          <p:attrName>style.visibility</p:attrName>
                                        </p:attrNameLst>
                                      </p:cBhvr>
                                      <p:to>
                                        <p:strVal val="visible"/>
                                      </p:to>
                                    </p:set>
                                    <p:animEffect transition="in" filter="randombar(horizontal)">
                                      <p:cBhvr>
                                        <p:cTn id="15"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5790" y="434580"/>
            <a:ext cx="8534400" cy="1507067"/>
          </a:xfrm>
        </p:spPr>
        <p:txBody>
          <a:bodyPr/>
          <a:lstStyle/>
          <a:p>
            <a:r>
              <a:rPr lang="en-GB" dirty="0" smtClean="0"/>
              <a:t>The welsh harp</a:t>
            </a:r>
            <a:endParaRPr lang="en-GB" dirty="0"/>
          </a:p>
        </p:txBody>
      </p:sp>
      <p:sp>
        <p:nvSpPr>
          <p:cNvPr id="3" name="AutoShape 2" descr="Red Kites mating - License, download or print for £18.60 | Photos | Picfai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124" name="Picture 4" descr="Welsh harp hi-res stock photography and images - Alam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04243" y="722347"/>
            <a:ext cx="3710794" cy="6003833"/>
          </a:xfrm>
          <a:prstGeom prst="rect">
            <a:avLst/>
          </a:prstGeom>
          <a:noFill/>
          <a:extLst>
            <a:ext uri="{909E8E84-426E-40DD-AFC4-6F175D3DCCD1}">
              <a14:hiddenFill xmlns:a14="http://schemas.microsoft.com/office/drawing/2010/main">
                <a:solidFill>
                  <a:srgbClr val="FFFFFF"/>
                </a:solidFill>
              </a14:hiddenFill>
            </a:ext>
          </a:extLst>
        </p:spPr>
      </p:pic>
      <p:sp>
        <p:nvSpPr>
          <p:cNvPr id="5" name="Action Button: Back or Previous 4">
            <a:hlinkClick r:id="rId4" action="ppaction://hlinksldjump" highlightClick="1"/>
          </p:cNvPr>
          <p:cNvSpPr/>
          <p:nvPr/>
        </p:nvSpPr>
        <p:spPr>
          <a:xfrm>
            <a:off x="628793" y="4944871"/>
            <a:ext cx="2173401" cy="1495933"/>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0" y="1890885"/>
            <a:ext cx="8315763" cy="1323439"/>
          </a:xfrm>
          <a:prstGeom prst="rect">
            <a:avLst/>
          </a:prstGeom>
        </p:spPr>
        <p:txBody>
          <a:bodyPr wrap="square">
            <a:spAutoFit/>
          </a:bodyPr>
          <a:lstStyle/>
          <a:p>
            <a:r>
              <a:rPr lang="en-GB" sz="2000" dirty="0">
                <a:solidFill>
                  <a:srgbClr val="00B0F0"/>
                </a:solidFill>
                <a:latin typeface="Algerian" panose="04020705040A02060702" pitchFamily="82" charset="0"/>
              </a:rPr>
              <a:t>Harps were associated also with David in the Old Testament and used as the symbol of St. Cecilia, patron saint of musicians. But if seen on jewellery, or in funerary art, it can be seen as a symbolic of </a:t>
            </a:r>
            <a:r>
              <a:rPr lang="en-GB" sz="2000" b="1" dirty="0">
                <a:solidFill>
                  <a:srgbClr val="00B0F0"/>
                </a:solidFill>
                <a:latin typeface="Algerian" panose="04020705040A02060702" pitchFamily="82" charset="0"/>
              </a:rPr>
              <a:t>worship in heaven or hope</a:t>
            </a:r>
            <a:endParaRPr lang="en-GB" sz="2000" dirty="0">
              <a:solidFill>
                <a:srgbClr val="00B0F0"/>
              </a:solidFill>
              <a:latin typeface="Algerian" panose="04020705040A02060702" pitchFamily="82" charset="0"/>
            </a:endParaRPr>
          </a:p>
        </p:txBody>
      </p:sp>
    </p:spTree>
    <p:extLst>
      <p:ext uri="{BB962C8B-B14F-4D97-AF65-F5344CB8AC3E}">
        <p14:creationId xmlns:p14="http://schemas.microsoft.com/office/powerpoint/2010/main" val="185860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xit" presetSubtype="0" fill="hold" grpId="0" nodeType="withEffect">
                                  <p:stCondLst>
                                    <p:cond delay="0"/>
                                  </p:stCondLst>
                                  <p:childTnLst>
                                    <p:animEffect transition="out" filter="fade">
                                      <p:cBhvr>
                                        <p:cTn id="6" dur="2000"/>
                                        <p:tgtEl>
                                          <p:spTgt spid="2"/>
                                        </p:tgtEl>
                                      </p:cBhvr>
                                    </p:animEffect>
                                    <p:anim calcmode="lin" valueType="num">
                                      <p:cBhvr>
                                        <p:cTn id="7" dur="2000"/>
                                        <p:tgtEl>
                                          <p:spTgt spid="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2"/>
                                        </p:tgtEl>
                                        <p:attrNameLst>
                                          <p:attrName>ppt_h</p:attrName>
                                        </p:attrNameLst>
                                      </p:cBhvr>
                                      <p:tavLst>
                                        <p:tav tm="0">
                                          <p:val>
                                            <p:strVal val="ppt_h"/>
                                          </p:val>
                                        </p:tav>
                                        <p:tav tm="100000">
                                          <p:val>
                                            <p:strVal val="ppt_h"/>
                                          </p:val>
                                        </p:tav>
                                      </p:tavLst>
                                    </p:anim>
                                    <p:set>
                                      <p:cBhvr>
                                        <p:cTn id="9" dur="1" fill="hold">
                                          <p:stCondLst>
                                            <p:cond delay="1999"/>
                                          </p:stCondLst>
                                        </p:cTn>
                                        <p:tgtEl>
                                          <p:spTgt spid="2"/>
                                        </p:tgtEl>
                                        <p:attrNameLst>
                                          <p:attrName>style.visibility</p:attrName>
                                        </p:attrNameLst>
                                      </p:cBhvr>
                                      <p:to>
                                        <p:strVal val="hidden"/>
                                      </p:to>
                                    </p:set>
                                  </p:childTnLst>
                                </p:cTn>
                              </p:par>
                              <p:par>
                                <p:cTn id="10" presetID="45" presetClass="exit" presetSubtype="0" fill="hold" nodeType="withEffect">
                                  <p:stCondLst>
                                    <p:cond delay="0"/>
                                  </p:stCondLst>
                                  <p:childTnLst>
                                    <p:animEffect transition="out" filter="fade">
                                      <p:cBhvr>
                                        <p:cTn id="11" dur="2000"/>
                                        <p:tgtEl>
                                          <p:spTgt spid="5124"/>
                                        </p:tgtEl>
                                      </p:cBhvr>
                                    </p:animEffect>
                                    <p:anim calcmode="lin" valueType="num">
                                      <p:cBhvr>
                                        <p:cTn id="12" dur="2000"/>
                                        <p:tgtEl>
                                          <p:spTgt spid="51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3" dur="2000"/>
                                        <p:tgtEl>
                                          <p:spTgt spid="5124"/>
                                        </p:tgtEl>
                                        <p:attrNameLst>
                                          <p:attrName>ppt_h</p:attrName>
                                        </p:attrNameLst>
                                      </p:cBhvr>
                                      <p:tavLst>
                                        <p:tav tm="0">
                                          <p:val>
                                            <p:strVal val="ppt_h"/>
                                          </p:val>
                                        </p:tav>
                                        <p:tav tm="100000">
                                          <p:val>
                                            <p:strVal val="ppt_h"/>
                                          </p:val>
                                        </p:tav>
                                      </p:tavLst>
                                    </p:anim>
                                    <p:set>
                                      <p:cBhvr>
                                        <p:cTn id="14" dur="1" fill="hold">
                                          <p:stCondLst>
                                            <p:cond delay="1999"/>
                                          </p:stCondLst>
                                        </p:cTn>
                                        <p:tgtEl>
                                          <p:spTgt spid="5124"/>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45" presetClass="exit" presetSubtype="0" fill="hold" grpId="0" nodeType="clickEffect">
                                  <p:stCondLst>
                                    <p:cond delay="0"/>
                                  </p:stCondLst>
                                  <p:childTnLst>
                                    <p:animEffect transition="out" filter="fade">
                                      <p:cBhvr>
                                        <p:cTn id="18" dur="2000"/>
                                        <p:tgtEl>
                                          <p:spTgt spid="5"/>
                                        </p:tgtEl>
                                      </p:cBhvr>
                                    </p:animEffect>
                                    <p:anim calcmode="lin" valueType="num">
                                      <p:cBhvr>
                                        <p:cTn id="19"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0" dur="2000"/>
                                        <p:tgtEl>
                                          <p:spTgt spid="5"/>
                                        </p:tgtEl>
                                        <p:attrNameLst>
                                          <p:attrName>ppt_h</p:attrName>
                                        </p:attrNameLst>
                                      </p:cBhvr>
                                      <p:tavLst>
                                        <p:tav tm="0">
                                          <p:val>
                                            <p:strVal val="ppt_h"/>
                                          </p:val>
                                        </p:tav>
                                        <p:tav tm="100000">
                                          <p:val>
                                            <p:strVal val="ppt_h"/>
                                          </p:val>
                                        </p:tav>
                                      </p:tavLst>
                                    </p:anim>
                                    <p:set>
                                      <p:cBhvr>
                                        <p:cTn id="21" dur="1" fill="hold">
                                          <p:stCondLst>
                                            <p:cond delay="1999"/>
                                          </p:stCondLst>
                                        </p:cTn>
                                        <p:tgtEl>
                                          <p:spTgt spid="5"/>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14" presetClass="entr" presetSubtype="10" fill="hold" nodeType="clickEffect">
                                  <p:stCondLst>
                                    <p:cond delay="0"/>
                                  </p:stCondLst>
                                  <p:childTnLst>
                                    <p:set>
                                      <p:cBhvr>
                                        <p:cTn id="25" dur="1" fill="hold">
                                          <p:stCondLst>
                                            <p:cond delay="0"/>
                                          </p:stCondLst>
                                        </p:cTn>
                                        <p:tgtEl>
                                          <p:spTgt spid="4">
                                            <p:txEl>
                                              <p:pRg st="0" end="0"/>
                                            </p:txEl>
                                          </p:spTgt>
                                        </p:tgtEl>
                                        <p:attrNameLst>
                                          <p:attrName>style.visibility</p:attrName>
                                        </p:attrNameLst>
                                      </p:cBhvr>
                                      <p:to>
                                        <p:strVal val="visible"/>
                                      </p:to>
                                    </p:set>
                                    <p:animEffect transition="in" filter="randombar(horizontal)">
                                      <p:cBhvr>
                                        <p:cTn id="26"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Lst>
  </p:timing>
</p:sld>
</file>

<file path=ppt/theme/theme1.xml><?xml version="1.0" encoding="utf-8"?>
<a:theme xmlns:a="http://schemas.openxmlformats.org/drawingml/2006/main" name="Slice">
  <a:themeElements>
    <a:clrScheme name="Slice">
      <a:dk1>
        <a:sysClr val="windowText" lastClr="000000"/>
      </a:dk1>
      <a:lt1>
        <a:sysClr val="window" lastClr="FFFFFF"/>
      </a:lt1>
      <a:dk2>
        <a:srgbClr val="AD2E03"/>
      </a:dk2>
      <a:lt2>
        <a:srgbClr val="D75626"/>
      </a:lt2>
      <a:accent1>
        <a:srgbClr val="760603"/>
      </a:accent1>
      <a:accent2>
        <a:srgbClr val="FA9C1F"/>
      </a:accent2>
      <a:accent3>
        <a:srgbClr val="D9BB55"/>
      </a:accent3>
      <a:accent4>
        <a:srgbClr val="829551"/>
      </a:accent4>
      <a:accent5>
        <a:srgbClr val="58A28B"/>
      </a:accent5>
      <a:accent6>
        <a:srgbClr val="426480"/>
      </a:accent6>
      <a:hlink>
        <a:srgbClr val="460402"/>
      </a:hlink>
      <a:folHlink>
        <a:srgbClr val="991111"/>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142000"/>
                <a:satMod val="200000"/>
                <a:lumMod val="118000"/>
              </a:schemeClr>
            </a:gs>
            <a:gs pos="100000">
              <a:schemeClr val="phClr">
                <a:shade val="94000"/>
                <a:hueMod val="22000"/>
                <a:satMod val="220000"/>
                <a:lumMod val="62000"/>
              </a:schemeClr>
            </a:gs>
          </a:gsLst>
          <a:lin ang="6120000" scaled="1"/>
        </a:gradFill>
        <a:gradFill rotWithShape="1">
          <a:gsLst>
            <a:gs pos="0">
              <a:schemeClr val="phClr">
                <a:tint val="97000"/>
                <a:hueMod val="142000"/>
                <a:satMod val="200000"/>
                <a:lumMod val="118000"/>
              </a:schemeClr>
            </a:gs>
            <a:gs pos="100000">
              <a:schemeClr val="phClr">
                <a:shade val="92000"/>
                <a:hueMod val="22000"/>
                <a:satMod val="220000"/>
                <a:lumMod val="62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2903AAAE-3EA5-424A-B142-CC51DC1F897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86</TotalTime>
  <Words>417</Words>
  <Application>Microsoft Office PowerPoint</Application>
  <PresentationFormat>Widescreen</PresentationFormat>
  <Paragraphs>35</Paragraphs>
  <Slides>10</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Algerian</vt:lpstr>
      <vt:lpstr>Calibri</vt:lpstr>
      <vt:lpstr>Century Gothic</vt:lpstr>
      <vt:lpstr>Wingdings 3</vt:lpstr>
      <vt:lpstr>Slice</vt:lpstr>
      <vt:lpstr>Our welsh symbols</vt:lpstr>
      <vt:lpstr>PowerPoint Presentation</vt:lpstr>
      <vt:lpstr>Ddraig goch</vt:lpstr>
      <vt:lpstr>The daffodil</vt:lpstr>
      <vt:lpstr>The leek</vt:lpstr>
      <vt:lpstr>welsh language</vt:lpstr>
      <vt:lpstr>Welsh love spoon </vt:lpstr>
      <vt:lpstr>Male voice choirs </vt:lpstr>
      <vt:lpstr>The red kite </vt:lpstr>
      <vt:lpstr>The welsh harp</vt:lpstr>
    </vt:vector>
  </TitlesOfParts>
  <Company>NPTCBC Schools &amp; Learning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welsh symbols</dc:title>
  <dc:creator>matthew millard</dc:creator>
  <cp:lastModifiedBy>Ruth Sanders (ITCO)</cp:lastModifiedBy>
  <cp:revision>13</cp:revision>
  <cp:lastPrinted>2023-03-03T09:45:32Z</cp:lastPrinted>
  <dcterms:created xsi:type="dcterms:W3CDTF">2023-02-17T10:19:40Z</dcterms:created>
  <dcterms:modified xsi:type="dcterms:W3CDTF">2023-03-03T09:47:29Z</dcterms:modified>
</cp:coreProperties>
</file>